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  <p:sldMasterId id="2147483996" r:id="rId2"/>
  </p:sldMasterIdLst>
  <p:sldIdLst>
    <p:sldId id="256" r:id="rId3"/>
    <p:sldId id="257" r:id="rId4"/>
    <p:sldId id="288" r:id="rId5"/>
    <p:sldId id="286" r:id="rId6"/>
    <p:sldId id="258" r:id="rId7"/>
    <p:sldId id="259" r:id="rId8"/>
    <p:sldId id="281" r:id="rId9"/>
    <p:sldId id="283" r:id="rId10"/>
    <p:sldId id="266" r:id="rId11"/>
    <p:sldId id="272" r:id="rId12"/>
    <p:sldId id="275" r:id="rId13"/>
    <p:sldId id="274" r:id="rId14"/>
    <p:sldId id="273" r:id="rId15"/>
    <p:sldId id="271" r:id="rId16"/>
    <p:sldId id="276" r:id="rId17"/>
    <p:sldId id="262" r:id="rId18"/>
    <p:sldId id="284" r:id="rId19"/>
    <p:sldId id="265" r:id="rId20"/>
    <p:sldId id="269" r:id="rId21"/>
    <p:sldId id="279" r:id="rId22"/>
    <p:sldId id="278" r:id="rId23"/>
    <p:sldId id="260" r:id="rId24"/>
    <p:sldId id="261" r:id="rId25"/>
    <p:sldId id="263" r:id="rId26"/>
    <p:sldId id="287" r:id="rId27"/>
    <p:sldId id="268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140" d="100"/>
          <a:sy n="140" d="100"/>
        </p:scale>
        <p:origin x="-720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7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28700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286000"/>
            <a:ext cx="6400800" cy="5143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200"/>
            </a:lvl1pPr>
          </a:lstStyle>
          <a:p>
            <a:fld id="{2069C06D-4ED8-42C6-905D-CA84CA1B6CBF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200"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6EEE0E-EDB0-4D84-86B0-50833DF22902}" type="datetime2">
              <a:rPr lang="en-US" smtClean="0"/>
              <a:t>Wednesday, August 10, 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4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14372C-B5AB-4C39-B273-B99224EB4DD5}" type="datetime2">
              <a:rPr lang="en-US" smtClean="0"/>
              <a:t>Wednesday, August 10, 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0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4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3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43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484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05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1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9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7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CB1CAA-32CD-4B55-B92A-B8F0843CACF4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6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3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Wednesday, August 10, 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8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Wednesday, August 10, 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D8CDC4-3D19-4983-B478-82F6B8E5AB66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2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82477-D5D3-4181-8C11-75D0F2433A87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2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3E253B-1893-4367-8BAE-DF4BC10DC578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73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62300D-25B3-4603-86C9-4CB776489F00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22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314AD9-FCC8-48B7-B85B-012A91320DFF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9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82DC50-D5DB-4F94-B367-9876CD2C4012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239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2EB412-E790-42EA-81FE-2925D3A43D91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7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0B385921-A91A-409C-921C-0E0EC1E750EC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85921-A91A-409C-921C-0E0EC1E750EC}" type="datetime2">
              <a:rPr lang="en-US" smtClean="0"/>
              <a:t>Wednesday, August 10, 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17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-arms.ru/about/library/books-illustration/detail.php?ELEMENT_ID=13626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ook@tgmo.org" TargetMode="External"/><Relationship Id="rId2" Type="http://schemas.openxmlformats.org/officeDocument/2006/relationships/hyperlink" Target="http://www.museum-arms.ru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563638"/>
            <a:ext cx="7772400" cy="1102519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«Событийные, просветительские, выставочные проекты Тульского государственного музея оружия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средство популяризации культурного наследия края»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4587974"/>
            <a:ext cx="9144000" cy="273844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Всероссийский историко-этнографический музей (Торжок, 2022)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3387923"/>
            <a:ext cx="52920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Шуликова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Светлана 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Владимировна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</a:p>
          <a:p>
            <a:pPr algn="ctr"/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ведущий библиограф,</a:t>
            </a:r>
            <a:endParaRPr lang="ru-RU" sz="1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Тульский государственный музей оружия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65240" y="195486"/>
            <a:ext cx="715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Bookman Old Style" pitchFamily="18" charset="0"/>
              </a:rPr>
              <a:t>Всероссийская научно-практическая конференция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Bookman Old Style" pitchFamily="18" charset="0"/>
              </a:rPr>
              <a:t>«</a:t>
            </a:r>
            <a:r>
              <a:rPr lang="ru-RU" sz="1200" b="1" dirty="0">
                <a:solidFill>
                  <a:srgbClr val="0070C0"/>
                </a:solidFill>
                <a:latin typeface="Bookman Old Style" pitchFamily="18" charset="0"/>
              </a:rPr>
              <a:t>Образование как фактор развития культуры. Музейный практикум</a:t>
            </a:r>
            <a:r>
              <a:rPr lang="ru-RU" sz="1200" b="1" dirty="0" smtClean="0">
                <a:solidFill>
                  <a:srgbClr val="0070C0"/>
                </a:solidFill>
                <a:latin typeface="Bookman Old Style" pitchFamily="18" charset="0"/>
              </a:rPr>
              <a:t>»</a:t>
            </a:r>
            <a:endParaRPr lang="ru-RU" sz="12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2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4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7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0480" cy="46442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1808176"/>
            <a:ext cx="2664296" cy="322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1470"/>
            <a:ext cx="2944147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570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1.userapi.com/impg/VfPXTVrKqHGw5uK3YfZm1EFmzw2_QL6PTadxZg/RM9-38oZP3s.jpg?size=2560x1468&amp;quality=96&amp;sign=70d027814adb180ef6913e89ac3dee79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7" r="-838"/>
          <a:stretch/>
        </p:blipFill>
        <p:spPr bwMode="auto">
          <a:xfrm>
            <a:off x="251520" y="987574"/>
            <a:ext cx="875283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-11082" y="4076204"/>
            <a:ext cx="9144000" cy="565571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Выставка 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«Мастера и мастерство. 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Ремесленники 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и оружейники. История и традиции России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»</a:t>
            </a:r>
            <a:endParaRPr lang="ru-RU" sz="1600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15783" y="123478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Выставочные проекты, посвященные 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un9-15.userapi.com/impg/LrNsYqxV7m4t9IWJe48GNml9NkPLl2vAbLSFng/bGxEq6B_b6A.jpg?size=2560x1352&amp;quality=96&amp;sign=f7173aab48c254fa37131d98e74f6f28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/>
          <a:stretch/>
        </p:blipFill>
        <p:spPr bwMode="auto">
          <a:xfrm>
            <a:off x="683568" y="831755"/>
            <a:ext cx="7839142" cy="3541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4299942"/>
            <a:ext cx="9144000" cy="565571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Выставка 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«Мастера и мастерство. 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Ремесленники 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и оружейники. История и традиции России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»</a:t>
            </a:r>
            <a:endParaRPr lang="ru-RU" sz="1600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15783" y="123478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Выставочные проекты, посвященные 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9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579862"/>
            <a:ext cx="9144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b="1" i="1" dirty="0" smtClean="0">
                <a:solidFill>
                  <a:srgbClr val="0070C0"/>
                </a:solidFill>
                <a:latin typeface="Bookman Old Style" pitchFamily="18" charset="0"/>
              </a:rPr>
              <a:t>Выставка </a:t>
            </a:r>
            <a:r>
              <a:rPr lang="ru-RU" sz="1400" b="1" i="1" dirty="0">
                <a:solidFill>
                  <a:srgbClr val="0070C0"/>
                </a:solidFill>
                <a:latin typeface="Bookman Old Style" pitchFamily="18" charset="0"/>
              </a:rPr>
              <a:t>«Шедевры </a:t>
            </a:r>
            <a:r>
              <a:rPr lang="ru-RU" sz="1400" b="1" i="1" dirty="0" smtClean="0">
                <a:solidFill>
                  <a:srgbClr val="0070C0"/>
                </a:solidFill>
                <a:latin typeface="Bookman Old Style" pitchFamily="18" charset="0"/>
              </a:rPr>
              <a:t>тульских мастеров»</a:t>
            </a:r>
          </a:p>
          <a:p>
            <a:pPr marL="0" indent="0" algn="ctr">
              <a:buNone/>
            </a:pPr>
            <a:r>
              <a:rPr lang="ru-RU" sz="1400" i="1" dirty="0">
                <a:solidFill>
                  <a:srgbClr val="0070C0"/>
                </a:solidFill>
                <a:latin typeface="Bookman Old Style" pitchFamily="18" charset="0"/>
              </a:rPr>
              <a:t>в содружестве с Государственным Эрмитажем, музеем-заповедником «Гатчина», </a:t>
            </a:r>
            <a:endParaRPr lang="ru-RU" sz="1400" i="1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ru-RU" sz="1400" i="1" dirty="0" smtClean="0">
                <a:solidFill>
                  <a:srgbClr val="0070C0"/>
                </a:solidFill>
                <a:latin typeface="Bookman Old Style" pitchFamily="18" charset="0"/>
              </a:rPr>
              <a:t>Военно-историческим </a:t>
            </a:r>
            <a:r>
              <a:rPr lang="ru-RU" sz="1400" i="1" dirty="0">
                <a:solidFill>
                  <a:srgbClr val="0070C0"/>
                </a:solidFill>
                <a:latin typeface="Bookman Old Style" pitchFamily="18" charset="0"/>
              </a:rPr>
              <a:t>музеем артиллерии, инженерных войск и войск связи, </a:t>
            </a:r>
            <a:endParaRPr lang="ru-RU" sz="1400" i="1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ru-RU" sz="1400" i="1" dirty="0" smtClean="0">
                <a:solidFill>
                  <a:srgbClr val="0070C0"/>
                </a:solidFill>
                <a:latin typeface="Bookman Old Style" pitchFamily="18" charset="0"/>
              </a:rPr>
              <a:t>Творческим </a:t>
            </a:r>
            <a:r>
              <a:rPr lang="ru-RU" sz="1400" i="1" dirty="0">
                <a:solidFill>
                  <a:srgbClr val="0070C0"/>
                </a:solidFill>
                <a:latin typeface="Bookman Old Style" pitchFamily="18" charset="0"/>
              </a:rPr>
              <a:t>союзом «Гильдия мастеров-оружейников</a:t>
            </a:r>
            <a:r>
              <a:rPr lang="ru-RU" sz="1400" i="1" dirty="0" smtClean="0">
                <a:solidFill>
                  <a:srgbClr val="0070C0"/>
                </a:solidFill>
                <a:latin typeface="Bookman Old Style" pitchFamily="18" charset="0"/>
              </a:rPr>
              <a:t>»,</a:t>
            </a:r>
          </a:p>
          <a:p>
            <a:pPr marL="0" indent="0" algn="ctr">
              <a:buNone/>
            </a:pPr>
            <a:r>
              <a:rPr lang="ru-RU" sz="1400" i="1" dirty="0" smtClean="0">
                <a:solidFill>
                  <a:srgbClr val="0070C0"/>
                </a:solidFill>
                <a:latin typeface="Bookman Old Style" pitchFamily="18" charset="0"/>
              </a:rPr>
              <a:t>Императорским Тульским оружейным заводом</a:t>
            </a:r>
            <a:endParaRPr lang="ru-RU" sz="1400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15783" y="123478"/>
            <a:ext cx="8229600" cy="57606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Выставочные проекты, посвященные </a:t>
            </a:r>
            <a:b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http://www.museum-arms.ru/upload/iblock/b23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5566"/>
            <a:ext cx="3779262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useum-arms.ru/upload/iblock/838/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30197"/>
            <a:ext cx="2505219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useum-arms.ru/upload/iblock/78a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15566"/>
            <a:ext cx="2453988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4752381"/>
            <a:ext cx="5788259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b="1" i="1" dirty="0" smtClean="0">
                <a:solidFill>
                  <a:srgbClr val="0070C0"/>
                </a:solidFill>
                <a:latin typeface="Bookman Old Style" pitchFamily="18" charset="0"/>
              </a:rPr>
              <a:t>Выставка </a:t>
            </a:r>
            <a:r>
              <a:rPr lang="ru-RU" sz="1400" b="1" i="1" dirty="0">
                <a:solidFill>
                  <a:srgbClr val="0070C0"/>
                </a:solidFill>
                <a:latin typeface="Bookman Old Style" pitchFamily="18" charset="0"/>
              </a:rPr>
              <a:t>«Шедевры </a:t>
            </a:r>
            <a:r>
              <a:rPr lang="ru-RU" sz="1400" b="1" i="1" dirty="0" smtClean="0">
                <a:solidFill>
                  <a:srgbClr val="0070C0"/>
                </a:solidFill>
                <a:latin typeface="Bookman Old Style" pitchFamily="18" charset="0"/>
              </a:rPr>
              <a:t>тульских мастеров»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71600" y="168275"/>
            <a:ext cx="7848872" cy="58074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Выставочные проекты, посвященные </a:t>
            </a:r>
            <a:b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8" name="Picture 4" descr="выставка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96620"/>
            <a:ext cx="3781477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выставка1.jpg"/>
          <p:cNvSpPr>
            <a:spLocks noChangeAspect="1" noChangeArrowheads="1"/>
          </p:cNvSpPr>
          <p:nvPr/>
        </p:nvSpPr>
        <p:spPr bwMode="auto">
          <a:xfrm>
            <a:off x="155575" y="-3894138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96620"/>
            <a:ext cx="378147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4" descr="выставка12.jpg"/>
          <p:cNvSpPr>
            <a:spLocks noChangeAspect="1" noChangeArrowheads="1"/>
          </p:cNvSpPr>
          <p:nvPr/>
        </p:nvSpPr>
        <p:spPr bwMode="auto">
          <a:xfrm>
            <a:off x="307975" y="-3741738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выставка12.jpg"/>
          <p:cNvSpPr>
            <a:spLocks noChangeAspect="1" noChangeArrowheads="1"/>
          </p:cNvSpPr>
          <p:nvPr/>
        </p:nvSpPr>
        <p:spPr bwMode="auto">
          <a:xfrm>
            <a:off x="460375" y="-3589338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выставка2.jpg"/>
          <p:cNvSpPr>
            <a:spLocks noChangeAspect="1" noChangeArrowheads="1"/>
          </p:cNvSpPr>
          <p:nvPr/>
        </p:nvSpPr>
        <p:spPr bwMode="auto">
          <a:xfrm>
            <a:off x="612775" y="-3436938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15766"/>
            <a:ext cx="324126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1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95486"/>
            <a:ext cx="7235428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Просветительские проекты, посвященные </a:t>
            </a:r>
            <a:b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20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8" name="Picture 4" descr="http://www.museum-arms.ru/upload/lib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7574"/>
            <a:ext cx="8545513" cy="3195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7" y="4443958"/>
            <a:ext cx="84014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70C0"/>
                </a:solidFill>
              </a:rPr>
              <a:t>Библиотечно-информационный центр </a:t>
            </a:r>
            <a:r>
              <a:rPr lang="ru-RU" sz="1400" b="1" i="1" dirty="0">
                <a:solidFill>
                  <a:srgbClr val="0070C0"/>
                </a:solidFill>
              </a:rPr>
              <a:t>«Оружие. Память. Патриотизм»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624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635646"/>
            <a:ext cx="4427984" cy="648072"/>
          </a:xfrm>
        </p:spPr>
        <p:txBody>
          <a:bodyPr>
            <a:noAutofit/>
          </a:bodyPr>
          <a:lstStyle/>
          <a:p>
            <a:r>
              <a:rPr lang="ru-RU" sz="1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К</a:t>
            </a:r>
            <a:r>
              <a:rPr lang="ru-RU" sz="1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нижно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-иллюстративная </a:t>
            </a:r>
            <a:b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выставка </a:t>
            </a:r>
            <a:b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Художественное мастерство российских оружейников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»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054" name="Picture 6" descr="http://www.museum-arms.ru/upload/iblock/434/IMG_7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9542"/>
            <a:ext cx="3896498" cy="41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76056" y="3579862"/>
            <a:ext cx="367240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Цифровой образ выставки на сайте Тульского музея оружия:</a:t>
            </a:r>
          </a:p>
          <a:p>
            <a:endParaRPr lang="ru-RU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r>
              <a:rPr lang="en-US" sz="105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  <a:hlinkClick r:id="rId3"/>
              </a:rPr>
              <a:t>http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  <a:hlinkClick r:id="rId3"/>
              </a:rPr>
              <a:t>://</a:t>
            </a:r>
            <a:r>
              <a:rPr lang="en-US" sz="105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  <a:hlinkClick r:id="rId3"/>
              </a:rPr>
              <a:t>www.museum-arms.ru/about/library/books-illustration/detail.php?ELEMENT_ID=13626</a:t>
            </a:r>
            <a:r>
              <a:rPr lang="ru-RU" sz="105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endParaRPr lang="ru-RU" sz="105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47664" y="195486"/>
            <a:ext cx="70914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Просветительские проекты, посвященные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20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11510"/>
            <a:ext cx="5832648" cy="360040"/>
          </a:xfrm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Культурная политика Тульского региона </a:t>
            </a:r>
            <a:b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по проведению Года культурного наследия </a:t>
            </a:r>
            <a:b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народов России </a:t>
            </a:r>
            <a:endParaRPr lang="ru-RU" sz="1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99733"/>
            <a:ext cx="4394346" cy="3647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28" y="843558"/>
            <a:ext cx="288388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4515686"/>
            <a:ext cx="9144000" cy="360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Поэтический </a:t>
            </a:r>
            <a:r>
              <a:rPr lang="ru-RU" sz="1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флешмоб</a:t>
            </a:r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«Светоносная моя Русь!»</a:t>
            </a:r>
            <a:endParaRPr lang="ru-RU" sz="1600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70" y="142277"/>
            <a:ext cx="88751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272808" cy="50405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Просветительские проекты, посвященные </a:t>
            </a:r>
            <a:b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</a:t>
            </a:r>
            <a:endParaRPr lang="ru-RU" sz="20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6" name="Picture 10" descr="https://sun9-88.userapi.com/impg/MN7wBE6x0gqQVdLZnpZiGzQ80BQPbvbk3b0O_g/F2WcPVjlEWo.jpg?size=2560x1707&amp;quality=96&amp;sign=38ecc01fe26e34d989c9e8b8fb29582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77" y="1995686"/>
            <a:ext cx="3779314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un9-71.userapi.com/impg/lUky5vtJysacj_LJ6Lk9-FLr6sn0ZApP2AKGTA/oGzOqtRrI20.jpg?size=2560x1313&amp;quality=96&amp;sign=fb4bf37ca2f4f4932c49945659bd4c1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6" y="793815"/>
            <a:ext cx="5400000" cy="2769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65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4443958"/>
            <a:ext cx="9144000" cy="469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Поэтический </a:t>
            </a:r>
            <a:r>
              <a:rPr lang="ru-RU" sz="1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флешмоб</a:t>
            </a:r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«Светоносная моя Русь!»</a:t>
            </a:r>
            <a:endParaRPr lang="ru-RU" sz="1600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70" y="142277"/>
            <a:ext cx="88751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142277"/>
            <a:ext cx="7530404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Просветительские проекты, посвященные </a:t>
            </a:r>
            <a:b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20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6" name="Picture 8" descr="https://sun9-33.userapi.com/impg/87oEgr50ofr5gdy16nS5WqQYvtc7WoHyEsZ9bA/M_Dd46m7fWA.jpg?size=2560x1707&amp;quality=96&amp;sign=c3e543b6153df2a03b54dbc09b845aa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411" y="1635646"/>
            <a:ext cx="4049263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18.userapi.com/impg/njVlFeaaiMwckTPkQQTIBYcXCfLZ1quun3PdZA/v0y8VslUtu8.jpg?size=2560x1707&amp;quality=96&amp;sign=5e400b54a6897e12a60c052f11201fc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1550"/>
            <a:ext cx="4049264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9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203598"/>
            <a:ext cx="1728192" cy="57606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Праздничная 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акция </a:t>
            </a:r>
            <a:endParaRPr lang="ru-RU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Неделя культуры», </a:t>
            </a:r>
            <a:endParaRPr lang="ru-RU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посвященная 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Дню </a:t>
            </a:r>
            <a:endParaRPr lang="ru-RU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работника культуры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t="21764" r="38044" b="14736"/>
          <a:stretch/>
        </p:blipFill>
        <p:spPr bwMode="auto">
          <a:xfrm>
            <a:off x="742299" y="719381"/>
            <a:ext cx="3009175" cy="37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9" t="18773" r="38050" b="18143"/>
          <a:stretch/>
        </p:blipFill>
        <p:spPr bwMode="auto">
          <a:xfrm>
            <a:off x="5364088" y="719381"/>
            <a:ext cx="3033923" cy="37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35695" y="123478"/>
            <a:ext cx="7309687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Событийные проекты, посвященные 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3147814"/>
            <a:ext cx="1872208" cy="3205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Bookman Old Style" pitchFamily="18" charset="0"/>
              </a:rPr>
              <a:t>Всероссийская акция </a:t>
            </a:r>
          </a:p>
          <a:p>
            <a:pPr marL="0" indent="0" algn="ctr"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Bookman Old Style" pitchFamily="18" charset="0"/>
              </a:rPr>
              <a:t>«</a:t>
            </a:r>
            <a:r>
              <a:rPr lang="ru-RU" sz="1600" b="1" i="1" dirty="0">
                <a:solidFill>
                  <a:srgbClr val="0070C0"/>
                </a:solidFill>
                <a:latin typeface="Bookman Old Style" pitchFamily="18" charset="0"/>
              </a:rPr>
              <a:t>Ночь </a:t>
            </a:r>
            <a:r>
              <a:rPr lang="ru-RU" sz="1600" b="1" i="1" dirty="0" smtClean="0">
                <a:solidFill>
                  <a:srgbClr val="0070C0"/>
                </a:solidFill>
                <a:latin typeface="Bookman Old Style" pitchFamily="18" charset="0"/>
              </a:rPr>
              <a:t>музеев»</a:t>
            </a:r>
            <a:endParaRPr lang="ru-RU" sz="1600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https://sun9-86.userapi.com/impg/obQzjUGqIMYD4grfz9mXLvcNtIxtuR3yoIyX3g/eMXlOJ9izhk.jpg?size=2560x2144&amp;quality=95&amp;sign=ce4b9df0a18f138a73d654027094b1a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30" y="555766"/>
            <a:ext cx="257910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5.userapi.com/impg/u4cdom0w1C5MtsA_2pL21Rg1UslmjKzHmlX7fw/46Xb6_5rhJE.jpg?size=2560x1707&amp;quality=95&amp;sign=b8528fba0b2beea8d2223600de30dfd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55766"/>
            <a:ext cx="3239367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0.userapi.com/impg/cO7I36U0JitvmyLWu3pdEHYmOGxwaKgr_FNoPg/bmgmpSaRniE.jpg?size=2560x1803&amp;quality=95&amp;sign=653115624bea6e8ad5f40b88b3475280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t="-1" b="-2657"/>
          <a:stretch/>
        </p:blipFill>
        <p:spPr bwMode="auto">
          <a:xfrm>
            <a:off x="395536" y="627534"/>
            <a:ext cx="2391811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un9-68.userapi.com/impg/delFTga6Xu_ikJ0juokiwG7ZXro7_CEMjp0z6g/A2q9atQfgoU.jpg?size=2560x1707&amp;quality=95&amp;sign=7fa9d3cbc0a95ea35997dafe86cf64c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26"/>
          <a:stretch/>
        </p:blipFill>
        <p:spPr bwMode="auto">
          <a:xfrm>
            <a:off x="6444208" y="2715766"/>
            <a:ext cx="237363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sun9-15.userapi.com/impg/Y2S_xegu-EFPAD3d_3xQLw2L53pNtbHL75ct0w/SuWZNH3bb70.jpg?size=2560x1233&amp;quality=95&amp;sign=0ace20a5d8f377d7f21faf9e5ebf28c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99620"/>
            <a:ext cx="4484671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691679" y="123478"/>
            <a:ext cx="745370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Событийные проекты, посвященные 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1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512" y="1203598"/>
            <a:ext cx="2952328" cy="360040"/>
          </a:xfrm>
        </p:spPr>
        <p:txBody>
          <a:bodyPr>
            <a:noAutofit/>
          </a:bodyPr>
          <a:lstStyle/>
          <a:p>
            <a:r>
              <a:rPr lang="ru-RU" sz="1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19 сентября –</a:t>
            </a:r>
            <a:br>
              <a:rPr lang="ru-RU" sz="1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1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фестиваль «Тула оружейная: </a:t>
            </a:r>
            <a:br>
              <a:rPr lang="ru-RU" sz="1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1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от мастера – </a:t>
            </a:r>
            <a:br>
              <a:rPr lang="ru-RU" sz="1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1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до защитника»</a:t>
            </a:r>
            <a:r>
              <a:rPr lang="ru-RU" sz="10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sz="10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endParaRPr lang="ru-RU" sz="1000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6388" name="Picture 4" descr="http://www.museum-arms.ru/upload/iblock/173/DSC_0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43557"/>
            <a:ext cx="2880000" cy="2149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museum-arms.ru/upload/iblock/819/DSC_06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5" y="2851365"/>
            <a:ext cx="2880000" cy="1926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museum-arms.ru/upload/iblock/d93/DSC_06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2" y="915566"/>
            <a:ext cx="2880000" cy="1926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www.museum-arms.ru/upload/iblock/01c/DSC_0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68" y="2931790"/>
            <a:ext cx="2880000" cy="1926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museum-arms.ru/upload/iblock/015/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30642"/>
            <a:ext cx="2880000" cy="2441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50912" y="11791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Событийные проекты, посвященные 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840" y="407250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00" b="1" i="1" dirty="0">
                <a:solidFill>
                  <a:srgbClr val="0070C0"/>
                </a:solidFill>
                <a:latin typeface="Bookman Old Style" pitchFamily="18" charset="0"/>
              </a:rPr>
              <a:t>4 </a:t>
            </a:r>
            <a:r>
              <a:rPr lang="ru-RU" sz="1000" b="1" i="1" dirty="0" smtClean="0">
                <a:solidFill>
                  <a:srgbClr val="0070C0"/>
                </a:solidFill>
                <a:latin typeface="Bookman Old Style" pitchFamily="18" charset="0"/>
              </a:rPr>
              <a:t>ноября - </a:t>
            </a:r>
            <a:r>
              <a:rPr lang="ru-RU" sz="1000" b="1" i="1" dirty="0">
                <a:solidFill>
                  <a:srgbClr val="0070C0"/>
                </a:solidFill>
                <a:latin typeface="Bookman Old Style" pitchFamily="18" charset="0"/>
              </a:rPr>
              <a:t>Праздничные мероприятия, </a:t>
            </a:r>
            <a:endParaRPr lang="ru-RU" sz="1000" b="1" i="1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algn="ctr"/>
            <a:r>
              <a:rPr lang="ru-RU" sz="1000" b="1" i="1" dirty="0" smtClean="0">
                <a:solidFill>
                  <a:srgbClr val="0070C0"/>
                </a:solidFill>
                <a:latin typeface="Bookman Old Style" pitchFamily="18" charset="0"/>
              </a:rPr>
              <a:t>посвященные </a:t>
            </a:r>
            <a:r>
              <a:rPr lang="ru-RU" sz="1000" b="1" i="1" dirty="0">
                <a:solidFill>
                  <a:srgbClr val="0070C0"/>
                </a:solidFill>
                <a:latin typeface="Bookman Old Style" pitchFamily="18" charset="0"/>
              </a:rPr>
              <a:t>Году культурного </a:t>
            </a:r>
            <a:endParaRPr lang="ru-RU" sz="1000" b="1" i="1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algn="ctr"/>
            <a:r>
              <a:rPr lang="ru-RU" sz="1000" b="1" i="1" dirty="0" smtClean="0">
                <a:solidFill>
                  <a:srgbClr val="0070C0"/>
                </a:solidFill>
                <a:latin typeface="Bookman Old Style" pitchFamily="18" charset="0"/>
              </a:rPr>
              <a:t>наследия </a:t>
            </a:r>
            <a:r>
              <a:rPr lang="ru-RU" sz="1000" b="1" i="1" dirty="0">
                <a:solidFill>
                  <a:srgbClr val="0070C0"/>
                </a:solidFill>
                <a:latin typeface="Bookman Old Style" pitchFamily="18" charset="0"/>
              </a:rPr>
              <a:t>народов </a:t>
            </a:r>
            <a:r>
              <a:rPr lang="ru-RU" sz="1000" b="1" i="1" dirty="0" smtClean="0">
                <a:solidFill>
                  <a:srgbClr val="0070C0"/>
                </a:solidFill>
                <a:latin typeface="Bookman Old Style" pitchFamily="18" charset="0"/>
              </a:rPr>
              <a:t>России,</a:t>
            </a:r>
          </a:p>
          <a:p>
            <a:pPr algn="ctr"/>
            <a:r>
              <a:rPr lang="ru-RU" sz="1000" b="1" i="1" dirty="0" smtClean="0">
                <a:solidFill>
                  <a:srgbClr val="0070C0"/>
                </a:solidFill>
                <a:latin typeface="Bookman Old Style" pitchFamily="18" charset="0"/>
              </a:rPr>
              <a:t>Дню </a:t>
            </a:r>
            <a:r>
              <a:rPr lang="ru-RU" sz="1000" b="1" i="1" dirty="0">
                <a:solidFill>
                  <a:srgbClr val="0070C0"/>
                </a:solidFill>
                <a:latin typeface="Bookman Old Style" pitchFamily="18" charset="0"/>
              </a:rPr>
              <a:t>народного единства, </a:t>
            </a:r>
            <a:endParaRPr lang="ru-RU" sz="1000" b="1" i="1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algn="ctr"/>
            <a:r>
              <a:rPr lang="ru-RU" sz="1000" b="1" i="1" dirty="0" smtClean="0">
                <a:solidFill>
                  <a:srgbClr val="0070C0"/>
                </a:solidFill>
                <a:latin typeface="Bookman Old Style" pitchFamily="18" charset="0"/>
              </a:rPr>
              <a:t>в </a:t>
            </a:r>
            <a:r>
              <a:rPr lang="ru-RU" sz="1000" b="1" i="1" dirty="0">
                <a:solidFill>
                  <a:srgbClr val="0070C0"/>
                </a:solidFill>
                <a:latin typeface="Bookman Old Style" pitchFamily="18" charset="0"/>
              </a:rPr>
              <a:t>рамках  Всероссийской акции «Ночь искусств».</a:t>
            </a:r>
          </a:p>
        </p:txBody>
      </p:sp>
    </p:spTree>
    <p:extLst>
      <p:ext uri="{BB962C8B-B14F-4D97-AF65-F5344CB8AC3E}">
        <p14:creationId xmlns:p14="http://schemas.microsoft.com/office/powerpoint/2010/main" val="22857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AutoShape 2" descr="https://upload.wikimedia.org/wikipedia/commons/thumb/e/e9/%D0%A2%D1%83%D0%BB%D1%8C%D1%81%D0%BA%D0%B8%D0%B9_%D0%9A%D1%80%D0%B5%D0%BC%D0%BB%D1%8C%2C_%D0%91%D0%BE%D0%B3%D0%BE%D1%8F%D0%B2%D0%BB%D0%B5%D0%BD%D1%81%D0%BA%D0%B8%D0%B9_%D1%81%D0%BE%D0%B1%D0%BE%D1%80.jpg/1200px-%D0%A2%D1%83%D0%BB%D1%8C%D1%81%D0%BA%D0%B8%D0%B9_%D0%9A%D1%80%D0%B5%D0%BC%D0%BB%D1%8C%2C_%D0%91%D0%BE%D0%B3%D0%BE%D1%8F%D0%B2%D0%BB%D0%B5%D0%BD%D1%81%D0%BA%D0%B8%D0%B9_%D1%81%D0%BE%D0%B1%D0%BE%D1%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upload.wikimedia.org/wikipedia/commons/thumb/e/e9/%D0%A2%D1%83%D0%BB%D1%8C%D1%81%D0%BA%D0%B8%D0%B9_%D0%9A%D1%80%D0%B5%D0%BC%D0%BB%D1%8C%2C_%D0%91%D0%BE%D0%B3%D0%BE%D1%8F%D0%B2%D0%BB%D0%B5%D0%BD%D1%81%D0%BA%D0%B8%D0%B9_%D1%81%D0%BE%D0%B1%D0%BE%D1%80.jpg/1200px-%D0%A2%D1%83%D0%BB%D1%8C%D1%81%D0%BA%D0%B8%D0%B9_%D0%9A%D1%80%D0%B5%D0%BC%D0%BB%D1%8C%2C_%D0%91%D0%BE%D0%B3%D0%BE%D1%8F%D0%B2%D0%BB%D0%B5%D0%BD%D1%81%D0%BA%D0%B8%D0%B9_%D1%81%D0%BE%D0%B1%D0%BE%D1%8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https://upload.wikimedia.org/wikipedia/commons/thumb/e/e9/%D0%A2%D1%83%D0%BB%D1%8C%D1%81%D0%BA%D0%B8%D0%B9_%D0%9A%D1%80%D0%B5%D0%BC%D0%BB%D1%8C%2C_%D0%91%D0%BE%D0%B3%D0%BE%D1%8F%D0%B2%D0%BB%D0%B5%D0%BD%D1%81%D0%BA%D0%B8%D0%B9_%D1%81%D0%BE%D0%B1%D0%BE%D1%80.jpg/1200px-%D0%A2%D1%83%D0%BB%D1%8C%D1%81%D0%BA%D0%B8%D0%B9_%D0%9A%D1%80%D0%B5%D0%BC%D0%BB%D1%8C%2C_%D0%91%D0%BE%D0%B3%D0%BE%D1%8F%D0%B2%D0%BB%D0%B5%D0%BD%D1%81%D0%BA%D0%B8%D0%B9_%D1%81%D0%BE%D0%B1%D0%BE%D1%8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494" r="32"/>
          <a:stretch/>
        </p:blipFill>
        <p:spPr bwMode="auto">
          <a:xfrm>
            <a:off x="443861" y="1059582"/>
            <a:ext cx="4149222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85" y="1059582"/>
            <a:ext cx="4138666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9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00151"/>
            <a:ext cx="9144000" cy="453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Bookman Old Style" pitchFamily="18" charset="0"/>
                <a:hlinkClick r:id="rId2"/>
              </a:rPr>
              <a:t>http://www.museum-arms.ru/</a:t>
            </a:r>
            <a:endParaRPr lang="ru-RU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Bookman Old Style" pitchFamily="18" charset="0"/>
              </a:rPr>
              <a:t>E-mail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  <a:r>
              <a:rPr lang="en-US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book@tgmo.org</a:t>
            </a:r>
            <a:r>
              <a:rPr lang="en-US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9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8424936" cy="360040"/>
          </a:xfrm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Культурная политика Тульского региона </a:t>
            </a:r>
            <a:b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по проведению Года культурного </a:t>
            </a:r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наследия народов России </a:t>
            </a:r>
            <a:endParaRPr lang="ru-RU" sz="1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 t="17876" r="14155" b="20891"/>
          <a:stretch/>
        </p:blipFill>
        <p:spPr bwMode="auto">
          <a:xfrm>
            <a:off x="971600" y="987574"/>
            <a:ext cx="729508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3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AutoShape 4" descr="https://vpetr-spb.ru/upload/medialibrary/d76/d765b1f3dbff54cc8185c88efb887a2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vpetr-spb.ru/upload/medialibrary/d76/d765b1f3dbff54cc8185c88efb887a2d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garbuzov-photo.ru/wp-content/uploads/2020/11/cq0b5371.jpg"/>
          <p:cNvSpPr>
            <a:spLocks noChangeAspect="1" noChangeArrowheads="1"/>
          </p:cNvSpPr>
          <p:nvPr/>
        </p:nvSpPr>
        <p:spPr bwMode="auto">
          <a:xfrm>
            <a:off x="155575" y="-4114800"/>
            <a:ext cx="108204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garbuzov-photo.ru/wp-content/uploads/2020/11/cq0b5371.jpg"/>
          <p:cNvSpPr>
            <a:spLocks noChangeAspect="1" noChangeArrowheads="1"/>
          </p:cNvSpPr>
          <p:nvPr/>
        </p:nvSpPr>
        <p:spPr bwMode="auto">
          <a:xfrm>
            <a:off x="307975" y="-3962400"/>
            <a:ext cx="108204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https://garbuzov-photo.ru/wp-content/uploads/2020/11/cq0b5371.jpg"/>
          <p:cNvSpPr>
            <a:spLocks noChangeAspect="1" noChangeArrowheads="1"/>
          </p:cNvSpPr>
          <p:nvPr/>
        </p:nvSpPr>
        <p:spPr bwMode="auto">
          <a:xfrm>
            <a:off x="460375" y="-3810000"/>
            <a:ext cx="108204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5" descr="https://garbuzov-photo.ru/wp-content/uploads/2020/11/cq0b54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https://garbuzov-photo.ru/wp-content/uploads/2021/11/cq0b393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6265"/>
            <a:ext cx="5760640" cy="3854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07703" y="4227934"/>
            <a:ext cx="56886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Объект </a:t>
            </a:r>
            <a:r>
              <a:rPr lang="ru-RU" sz="1600" b="1" dirty="0">
                <a:solidFill>
                  <a:srgbClr val="FF0000"/>
                </a:solidFill>
                <a:latin typeface="Bookman Old Style" pitchFamily="18" charset="0"/>
              </a:rPr>
              <a:t>культурного </a:t>
            </a:r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наследия </a:t>
            </a:r>
            <a:endParaRPr lang="ru-RU" sz="16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"</a:t>
            </a:r>
            <a:r>
              <a:rPr lang="ru-RU" sz="1600" b="1" dirty="0">
                <a:solidFill>
                  <a:srgbClr val="FF0000"/>
                </a:solidFill>
                <a:latin typeface="Bookman Old Style" pitchFamily="18" charset="0"/>
              </a:rPr>
              <a:t>Богоявленский собор"</a:t>
            </a:r>
          </a:p>
        </p:txBody>
      </p:sp>
    </p:spTree>
    <p:extLst>
      <p:ext uri="{BB962C8B-B14F-4D97-AF65-F5344CB8AC3E}">
        <p14:creationId xmlns:p14="http://schemas.microsoft.com/office/powerpoint/2010/main" val="16304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19672" y="134551"/>
            <a:ext cx="7524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itchFamily="18" charset="0"/>
              </a:rPr>
              <a:t>Тульский государственный музей 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оружия</a:t>
            </a:r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1268" name="Picture 4" descr="http://www.museum-arms.ru/img/newexp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555"/>
            <a:ext cx="3060000" cy="1933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museum-arms.ru/upload/iblock/109/DSC_0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1" y="2931790"/>
            <a:ext cx="3060000" cy="2048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museum-arms.ru/upload/iblock/3d2/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81935"/>
            <a:ext cx="3060000" cy="1857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www.museum-arms.ru/upload/iblock/3b4/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951" y="2931790"/>
            <a:ext cx="3060000" cy="2040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museum-arms.ru/upload/iblock/110/%D0%BE%20%D0%BC%D1%83%D0%B7%D0%B5%D0%B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9"/>
          <a:stretch/>
        </p:blipFill>
        <p:spPr bwMode="auto">
          <a:xfrm>
            <a:off x="2994501" y="1390027"/>
            <a:ext cx="3240000" cy="196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14264" y="3327618"/>
            <a:ext cx="25922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это экспозиционно-выставочные площади, </a:t>
            </a:r>
          </a:p>
          <a:p>
            <a:pPr algn="ctr"/>
            <a:r>
              <a:rPr lang="ru-RU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а также уникальный </a:t>
            </a:r>
            <a:r>
              <a:rPr lang="ru-RU" sz="1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туристический, культурный, </a:t>
            </a:r>
            <a:r>
              <a:rPr lang="ru-RU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досуговый</a:t>
            </a:r>
          </a:p>
          <a:p>
            <a:pPr algn="ctr"/>
            <a:r>
              <a:rPr lang="ru-RU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и </a:t>
            </a:r>
            <a:r>
              <a:rPr lang="ru-RU" sz="1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социально-педагогический комплекс. </a:t>
            </a:r>
            <a:endParaRPr lang="ru-RU" sz="1300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5800" y="581935"/>
            <a:ext cx="2428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Bookman Old Style" pitchFamily="18" charset="0"/>
              </a:rPr>
              <a:t>это один </a:t>
            </a:r>
            <a:r>
              <a:rPr lang="ru-RU" sz="1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Bookman Old Style" pitchFamily="18" charset="0"/>
              </a:rPr>
              <a:t>из старейших музеев </a:t>
            </a:r>
            <a:r>
              <a:rPr lang="ru-RU" sz="1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Bookman Old Style" pitchFamily="18" charset="0"/>
              </a:rPr>
              <a:t>России</a:t>
            </a:r>
            <a:endParaRPr lang="ru-RU" sz="1600" b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2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09433" y="3795886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Мастер-класс 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школы тульских 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мастеров «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Ажур металла рукотворный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» 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7926" y="4439152"/>
            <a:ext cx="4642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Мастер-класс 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школы тульских 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мастеров «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Искусство тульской </a:t>
            </a:r>
            <a:r>
              <a:rPr lang="ru-RU" sz="1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всечки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и резьбы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»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30" name="Picture 6" descr="http://www.museum-arms.ru/upload/iblock/6e9/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96" y="803152"/>
            <a:ext cx="4570362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http://www.museum-arms.ru/upload/iblock/904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www.museum-arms.ru/upload/iblock/904/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03152"/>
            <a:ext cx="2424000" cy="363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77926" y="267494"/>
            <a:ext cx="795637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Творческие проекты, посвященные 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4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http://www.museum-arms.ru/upload/iblock/b3c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7" y="596824"/>
            <a:ext cx="333711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68852" y="655346"/>
            <a:ext cx="20375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Мастер-класс школы тульских мастеров «Премудрости волшебной глины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» 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8" name="Picture 4" descr="http://www.museum-arms.ru/upload/iblock/2db/гонч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4"/>
          <a:stretch/>
        </p:blipFill>
        <p:spPr bwMode="auto">
          <a:xfrm>
            <a:off x="6122747" y="1670432"/>
            <a:ext cx="2493768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79" y="3643158"/>
            <a:ext cx="216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Мастер-класс школы тульских 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мастеров </a:t>
            </a:r>
          </a:p>
          <a:p>
            <a:pPr algn="r"/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Когда поёт гончарный круг»</a:t>
            </a:r>
          </a:p>
        </p:txBody>
      </p:sp>
      <p:pic>
        <p:nvPicPr>
          <p:cNvPr id="2050" name="Picture 2" descr="http://www.museum-arms.ru/upload/iblock/728/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 r="20074" b="7617"/>
          <a:stretch/>
        </p:blipFill>
        <p:spPr bwMode="auto">
          <a:xfrm>
            <a:off x="3779262" y="627534"/>
            <a:ext cx="218959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useum-arms.ru/upload/iblock/450/DDkIhXajT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85" y="2750432"/>
            <a:ext cx="3239367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907704" y="195486"/>
            <a:ext cx="702027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Творческие проекты, посвященные 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8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21992" y="3396939"/>
            <a:ext cx="2295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Мастер-класс </a:t>
            </a:r>
            <a:endParaRPr lang="ru-RU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школы 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тульских мастеров </a:t>
            </a:r>
            <a:endParaRPr lang="ru-RU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Кузнец – всем ремеслам отец!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»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098" name="Picture 2" descr="https://sun1-17.userapi.com/impg/WmV6SGp8gYdF5rXDIIPF9vBCVJ0RnSO1EVrYTQ/e6d-q68yWk4.jpg?size=2560x1887&amp;quality=95&amp;sign=36073fdb5b494795f92b325484c18ba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04" y="708895"/>
            <a:ext cx="3272243" cy="24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81.userapi.com/impg/MKHaLrBte4BLCicStvFRjwL2N5fOL9azN3Dtsw/2baYCrLEBLM.jpg?size=2560x1707&amp;quality=95&amp;sign=ada66dd0032aadb433c503a0d1c4988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86" y="2355726"/>
            <a:ext cx="3509316" cy="23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1-55.userapi.com/impg/cK1vjNR2g2h-Ga4tXwR2uhrsMgfF68xBLCAN1A/FSAabWvjbdw.jpg?size=1440x2160&amp;quality=95&amp;sign=b289c2fc524f5a44ef195b548b66826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4" y="686018"/>
            <a:ext cx="2520000" cy="37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907704" y="195486"/>
            <a:ext cx="702027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Творческие проекты, посвященные 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68" y="4371950"/>
            <a:ext cx="9144000" cy="565571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Выставка 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«Мастера и мастерство. 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Ремесленники 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и оружейники. 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История 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и традиции России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»</a:t>
            </a:r>
            <a:endParaRPr lang="ru-RU" sz="1600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https://sun9-41.userapi.com/impg/iKbC1zxdb_GYco5m7a34FP16u214pTN8HiBqPg/GbtxErEIqoY.jpg?size=2560x1064&amp;quality=96&amp;sign=aeba65d81d4f139b91ab881b1ac77de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9" y="843558"/>
            <a:ext cx="8574638" cy="35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15783" y="123478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Выставочные проекты, посвященные 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Bookman Old Style" pitchFamily="18" charset="0"/>
              </a:rPr>
              <a:t>Году культурного наследия народов России 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o many files design templat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Too many files design template</Template>
  <TotalTime>755</TotalTime>
  <Words>409</Words>
  <Application>Microsoft Office PowerPoint</Application>
  <PresentationFormat>Экран (16:9)</PresentationFormat>
  <Paragraphs>92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Too many files design template</vt:lpstr>
      <vt:lpstr>Тема Office</vt:lpstr>
      <vt:lpstr>«Событийные, просветительские, выставочные проекты Тульского государственного музея оружия как средство популяризации культурного наследия края»</vt:lpstr>
      <vt:lpstr>Культурная политика Тульского региона  по проведению Года культурного наследия  народов России </vt:lpstr>
      <vt:lpstr>Культурная политика Тульского региона  по проведению Года культурного наследия народов России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Выставка «Мастера и мастерство. Ремесленники и оружейники.  История и традиции России»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Выставка «Мастера и мастерство.  Ремесленники и оружейники. История и традиции России»</vt:lpstr>
      <vt:lpstr>Выставка «Мастера и мастерство.  Ремесленники и оружейники. История и традиции России»</vt:lpstr>
      <vt:lpstr>Выставочные проекты, посвященные  Году культурного наследия народов России </vt:lpstr>
      <vt:lpstr>Выставочные проекты, посвященные  Году культурного наследия народов России </vt:lpstr>
      <vt:lpstr>Просветительские проекты, посвященные  Году культурного наследия народов России </vt:lpstr>
      <vt:lpstr>Книжно-иллюстративная  выставка  «Художественное мастерство российских оружейников» </vt:lpstr>
      <vt:lpstr>Просветительские проекты, посвященные  Году культурного наследия народов России</vt:lpstr>
      <vt:lpstr>Просветительские проекты, посвященные  Году культурного наследия народов России </vt:lpstr>
      <vt:lpstr>Презентация PowerPoint</vt:lpstr>
      <vt:lpstr>Презентация PowerPoint</vt:lpstr>
      <vt:lpstr>19 сентября – фестиваль «Тула оружейная:  от мастера –  до защитника»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«Событийные, просветительские, выставочные проекты Тульского государственного музея оружия как средство популяризации культурного наследия края»</dc:title>
  <dc:creator>Шуликова Светлана Владимировна</dc:creator>
  <cp:lastModifiedBy>Шуликова Светлана Владимировна</cp:lastModifiedBy>
  <cp:revision>69</cp:revision>
  <dcterms:created xsi:type="dcterms:W3CDTF">2022-08-01T10:43:26Z</dcterms:created>
  <dcterms:modified xsi:type="dcterms:W3CDTF">2022-08-10T08:22:52Z</dcterms:modified>
</cp:coreProperties>
</file>